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8"/>
  </p:notesMasterIdLst>
  <p:handoutMasterIdLst>
    <p:handoutMasterId r:id="rId49"/>
  </p:handoutMasterIdLst>
  <p:sldIdLst>
    <p:sldId id="271" r:id="rId5"/>
    <p:sldId id="256" r:id="rId6"/>
    <p:sldId id="257" r:id="rId7"/>
    <p:sldId id="280" r:id="rId8"/>
    <p:sldId id="258" r:id="rId9"/>
    <p:sldId id="259" r:id="rId10"/>
    <p:sldId id="260" r:id="rId11"/>
    <p:sldId id="261" r:id="rId12"/>
    <p:sldId id="270" r:id="rId13"/>
    <p:sldId id="263" r:id="rId14"/>
    <p:sldId id="262" r:id="rId15"/>
    <p:sldId id="264" r:id="rId16"/>
    <p:sldId id="265" r:id="rId17"/>
    <p:sldId id="266" r:id="rId18"/>
    <p:sldId id="267" r:id="rId19"/>
    <p:sldId id="268" r:id="rId20"/>
    <p:sldId id="269" r:id="rId21"/>
    <p:sldId id="272" r:id="rId22"/>
    <p:sldId id="273" r:id="rId23"/>
    <p:sldId id="279" r:id="rId24"/>
    <p:sldId id="274" r:id="rId25"/>
    <p:sldId id="275" r:id="rId26"/>
    <p:sldId id="276" r:id="rId27"/>
    <p:sldId id="277" r:id="rId28"/>
    <p:sldId id="278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90" r:id="rId38"/>
    <p:sldId id="289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</p:sldIdLst>
  <p:sldSz cx="12188825" cy="6858000"/>
  <p:notesSz cx="6858000" cy="9144000"/>
  <p:defaultTextStyle>
    <a:defPPr rtl="0">
      <a:defRPr lang="ja-JP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45" autoAdjust="0"/>
    <p:restoredTop sz="94492" autoAdjust="0"/>
  </p:normalViewPr>
  <p:slideViewPr>
    <p:cSldViewPr>
      <p:cViewPr varScale="1">
        <p:scale>
          <a:sx n="92" d="100"/>
          <a:sy n="92" d="100"/>
        </p:scale>
        <p:origin x="566" y="6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024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S Mincho" panose="02020609040205080304" pitchFamily="17" charset="-128"/>
              <a:ea typeface="MS Mincho" panose="02020609040205080304" pitchFamily="17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EC49FC-0A31-4584-AE96-1E1D3C3E4788}" type="datetime4">
              <a:rPr lang="ja-JP" altLang="en-US" smtClean="0">
                <a:latin typeface="MS Mincho" panose="02020609040205080304" pitchFamily="17" charset="-128"/>
                <a:ea typeface="MS Mincho" panose="02020609040205080304" pitchFamily="17" charset="-128"/>
              </a:rPr>
              <a:t>2018年4月25日</a:t>
            </a:fld>
            <a:endParaRPr dirty="0">
              <a:latin typeface="MS Mincho" panose="02020609040205080304" pitchFamily="17" charset="-128"/>
              <a:ea typeface="MS Mincho" panose="02020609040205080304" pitchFamily="17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S Mincho" panose="02020609040205080304" pitchFamily="17" charset="-128"/>
              <a:ea typeface="MS Mincho" panose="02020609040205080304" pitchFamily="17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E322BB-75AD-4A1E-9661-2724167329F0}" type="slidenum">
              <a:rPr lang="en-US" altLang="ja-JP">
                <a:latin typeface="MS Mincho" panose="02020609040205080304" pitchFamily="17" charset="-128"/>
                <a:ea typeface="MS Mincho" panose="02020609040205080304" pitchFamily="17" charset="-128"/>
              </a:rPr>
              <a:t>‹#›</a:t>
            </a:fld>
            <a:endParaRPr lang="ja-JP" altLang="en-US" dirty="0">
              <a:latin typeface="MS Mincho" panose="02020609040205080304" pitchFamily="17" charset="-128"/>
              <a:ea typeface="MS Mincho" panose="02020609040205080304" pitchFamily="1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E4C67439-E0B2-4387-9D2A-5CA53C9ADE2D}" type="datetime4">
              <a:rPr lang="ja-JP" altLang="en-US" smtClean="0"/>
              <a:pPr/>
              <a:t>2018年4月25日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/>
              <a:t>クリックしてマスター テキストのスタイルを編集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B045B7DE-1198-4F2F-B574-CA8CAE341642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MS Mincho" panose="02020609040205080304" pitchFamily="17" charset="-128"/>
        <a:ea typeface="MS Mincho" panose="02020609040205080304" pitchFamily="17" charset="-128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MS Mincho" panose="02020609040205080304" pitchFamily="17" charset="-128"/>
        <a:ea typeface="MS Mincho" panose="02020609040205080304" pitchFamily="17" charset="-128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MS Mincho" panose="02020609040205080304" pitchFamily="17" charset="-128"/>
        <a:ea typeface="MS Mincho" panose="02020609040205080304" pitchFamily="17" charset="-128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MS Mincho" panose="02020609040205080304" pitchFamily="17" charset="-128"/>
        <a:ea typeface="MS Mincho" panose="02020609040205080304" pitchFamily="17" charset="-128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MS Mincho" panose="02020609040205080304" pitchFamily="17" charset="-128"/>
        <a:ea typeface="MS Mincho" panose="02020609040205080304" pitchFamily="17" charset="-128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US" altLang="ja-JP" smtClean="0"/>
              <a:pPr/>
              <a:t>2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5666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四角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角丸四角形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9" name="角丸四角形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10" name="片側の 2 つの角を丸めた四角形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</p:grp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6000"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 rtlCol="0"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r>
              <a:rPr lang="ja-JP" altLang="en-US"/>
              <a:t>フッターを追加</a:t>
            </a:r>
            <a:endParaRPr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201D754F-64C6-4979-9D56-36309B652AF0}" type="datetime4">
              <a:rPr lang="ja-JP" altLang="en-US" smtClean="0"/>
              <a:pPr/>
              <a:t>2018年4月25日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34C99D79-8A4B-4031-B1E0-AF26F8EDF2BC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ja-JP" altLang="en-US" noProof="0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3F6D3E-45C4-46CF-912B-4B70F7333B98}" type="datetime4">
              <a:rPr lang="ja-JP" altLang="en-US" noProof="0" smtClean="0"/>
              <a:t>2018年4月25日</a:t>
            </a:fld>
            <a:endParaRPr lang="ja-JP" altLang="en-US" noProof="0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C99D79-8A4B-4031-B1E0-AF26F8EDF2BC}" type="slidenum">
              <a:rPr lang="en-US" altLang="ja-JP" noProof="0" smtClean="0"/>
              <a:t>‹#›</a:t>
            </a:fld>
            <a:endParaRPr lang="en-US" altLang="ja-JP" noProof="0" dirty="0"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四角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角丸四角形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9" name="角丸四角形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10" name="片側の 2 つの角を丸めた四角形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</p:grpSp>
      <p:grpSp>
        <p:nvGrpSpPr>
          <p:cNvPr id="15" name="下のグラフィック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フリーフォーム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17" name="長方形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</p:grpSp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>
          <a:xfrm>
            <a:off x="1218882" y="1150514"/>
            <a:ext cx="8227457" cy="5021685"/>
          </a:xfrm>
        </p:spPr>
        <p:txBody>
          <a:bodyPr vert="eaVert"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  <a:lvl2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2pPr>
            <a:lvl3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3pPr>
            <a:lvl4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4pPr>
            <a:lvl5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ja-JP" altLang="en-US" noProof="0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r>
              <a:rPr lang="ja-JP" altLang="en-US"/>
              <a:t>フッターを追加</a:t>
            </a:r>
            <a:endParaRPr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2CDFA715-00CA-476B-A016-EB280FAE39A6}" type="datetime4">
              <a:rPr lang="ja-JP" altLang="en-US" smtClean="0"/>
              <a:pPr/>
              <a:t>2018年4月25日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34C99D79-8A4B-4031-B1E0-AF26F8EDF2BC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0B53AF-EFD5-43DF-8BDC-EF1C2A870D59}" type="datetime4">
              <a:rPr lang="ja-JP" altLang="en-US" noProof="0" smtClean="0"/>
              <a:t>2018年4月25日</a:t>
            </a:fld>
            <a:endParaRPr lang="ja-JP" altLang="en-US" noProof="0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C99D79-8A4B-4031-B1E0-AF26F8EDF2BC}" type="slidenum">
              <a:rPr lang="en-US" altLang="ja-JP" noProof="0" smtClean="0"/>
              <a:t>‹#›</a:t>
            </a:fld>
            <a:endParaRPr lang="en-US" altLang="ja-JP" noProof="0" dirty="0"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四角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角丸四角形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9" name="角丸四角形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10" name="片側の 2 つの角を丸めた四角形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</p:grpSp>
      <p:grpSp>
        <p:nvGrpSpPr>
          <p:cNvPr id="19" name="下のグラフィック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フリーフォーム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21" name="長方形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</p:grp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rtlCol="0" anchor="b">
            <a:normAutofit/>
          </a:bodyPr>
          <a:lstStyle>
            <a:lvl1pPr algn="l">
              <a:defRPr sz="6000" b="0" cap="none" baseline="0"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rtlCol="0"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r>
              <a:rPr lang="ja-JP" altLang="en-US"/>
              <a:t>フッターを追加</a:t>
            </a:r>
            <a:endParaRPr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729E8BB2-91FB-44E6-9830-183883A76921}" type="datetime4">
              <a:rPr lang="ja-JP" altLang="en-US" smtClean="0"/>
              <a:pPr/>
              <a:t>2018年4月25日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34C99D79-8A4B-4031-B1E0-AF26F8EDF2BC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3C9DCB-1C12-47B0-A4E5-027A2DE720EA}" type="datetime4">
              <a:rPr lang="ja-JP" altLang="en-US" noProof="0" smtClean="0"/>
              <a:t>2018年4月25日</a:t>
            </a:fld>
            <a:endParaRPr lang="ja-JP" altLang="en-US" noProof="0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C99D79-8A4B-4031-B1E0-AF26F8EDF2BC}" type="slidenum">
              <a:rPr lang="en-US" altLang="ja-JP" noProof="0" smtClean="0"/>
              <a:t>‹#›</a:t>
            </a:fld>
            <a:endParaRPr lang="en-US" altLang="ja-JP" noProof="0" dirty="0"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rtlCol="0"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rtlCol="0"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E160AF-3428-4E0F-B8D5-1BE8CA7C7D08}" type="datetime4">
              <a:rPr lang="ja-JP" altLang="en-US" noProof="0" smtClean="0"/>
              <a:t>2018年4月25日</a:t>
            </a:fld>
            <a:endParaRPr lang="ja-JP" altLang="en-US" noProof="0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C99D79-8A4B-4031-B1E0-AF26F8EDF2BC}" type="slidenum">
              <a:rPr lang="en-US" altLang="ja-JP" noProof="0" smtClean="0"/>
              <a:t>‹#›</a:t>
            </a:fld>
            <a:endParaRPr lang="en-US" altLang="ja-JP" noProof="0" dirty="0"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20CDF0-F620-45B9-A4AC-F63167D50AEE}" type="datetime4">
              <a:rPr lang="ja-JP" altLang="en-US" noProof="0" smtClean="0"/>
              <a:t>2018年4月25日</a:t>
            </a:fld>
            <a:endParaRPr lang="ja-JP" altLang="en-US" noProof="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C99D79-8A4B-4031-B1E0-AF26F8EDF2BC}" type="slidenum">
              <a:rPr lang="en-US" altLang="ja-JP" noProof="0" smtClean="0"/>
              <a:t>‹#›</a:t>
            </a:fld>
            <a:endParaRPr lang="en-US" altLang="ja-JP" noProof="0" dirty="0"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下のグラフィック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フリーフォーム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10" name="長方形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r>
              <a:rPr lang="ja-JP" altLang="en-US"/>
              <a:t>フッターを追加</a:t>
            </a:r>
            <a:endParaRPr lang="ja-JP" altLang="en-US" dirty="0"/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F2FF0810-7293-4659-89F7-160864C603FA}" type="datetime4">
              <a:rPr lang="ja-JP" altLang="en-US" smtClean="0"/>
              <a:pPr/>
              <a:t>2018年4月25日</a:t>
            </a:fld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34C99D79-8A4B-4031-B1E0-AF26F8EDF2BC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 rtlCol="0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7283C3-B71B-4549-A14F-13534A09B1C8}" type="datetime4">
              <a:rPr lang="ja-JP" altLang="en-US" noProof="0" smtClean="0"/>
              <a:t>2018年4月25日</a:t>
            </a:fld>
            <a:endParaRPr lang="ja-JP" altLang="en-US" noProof="0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C99D79-8A4B-4031-B1E0-AF26F8EDF2BC}" type="slidenum">
              <a:rPr lang="en-US" altLang="ja-JP" noProof="0" smtClean="0"/>
              <a:t>‹#›</a:t>
            </a:fld>
            <a:endParaRPr lang="en-US" altLang="ja-JP" noProof="0" dirty="0"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キャプション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 rtlCol="0"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 dirty="0"/>
              <a:t>フッターを追加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A7CDB8-CBD5-4672-B8DF-883C8368A8C0}" type="datetime4">
              <a:rPr lang="ja-JP" altLang="en-US" noProof="0" smtClean="0"/>
              <a:t>2018年4月25日</a:t>
            </a:fld>
            <a:endParaRPr lang="ja-JP" altLang="en-US" noProof="0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C99D79-8A4B-4031-B1E0-AF26F8EDF2BC}" type="slidenum">
              <a:rPr lang="en-US" altLang="ja-JP" noProof="0" smtClean="0"/>
              <a:t>‹#›</a:t>
            </a:fld>
            <a:endParaRPr lang="en-US" altLang="ja-JP" noProof="0" dirty="0"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下のグラフィック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フリーフォーム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18" name="長方形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</p:grpSp>
      <p:grpSp>
        <p:nvGrpSpPr>
          <p:cNvPr id="7" name="四角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角丸四角形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9" name="角丸四角形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  <p:sp>
          <p:nvSpPr>
            <p:cNvPr id="10" name="片側の 2 つの角を丸めた四角形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noProof="0" dirty="0">
                <a:latin typeface="MS Mincho" panose="02020609040205080304" pitchFamily="17" charset="-128"/>
                <a:ea typeface="MS Mincho" panose="02020609040205080304" pitchFamily="17" charset="-128"/>
              </a:endParaRPr>
            </a:p>
          </p:txBody>
        </p:sp>
      </p:grp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ja-JP" altLang="en-US" noProof="0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ja-JP" altLang="en-US" noProof="0" dirty="0"/>
              <a:t>クリックしてマスター テキストのスタイルを編集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r>
              <a:rPr lang="ja-JP" altLang="en-US"/>
              <a:t>フッターを追加</a:t>
            </a:r>
            <a:endParaRPr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C6877DB1-A221-46F7-B996-4DB4EF81C260}" type="datetime4">
              <a:rPr lang="ja-JP" altLang="en-US" smtClean="0"/>
              <a:pPr/>
              <a:t>2018年4月25日</a:t>
            </a:fld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  <a:latin typeface="MS Mincho" panose="02020609040205080304" pitchFamily="17" charset="-128"/>
                <a:ea typeface="MS Mincho" panose="02020609040205080304" pitchFamily="17" charset="-128"/>
              </a:defRPr>
            </a:lvl1pPr>
          </a:lstStyle>
          <a:p>
            <a:fld id="{34C99D79-8A4B-4031-B1E0-AF26F8EDF2BC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kumimoji="1" sz="3600" kern="1200">
          <a:solidFill>
            <a:schemeClr val="tx1"/>
          </a:solidFill>
          <a:latin typeface="MS Mincho" panose="02020609040205080304" pitchFamily="17" charset="-128"/>
          <a:ea typeface="MS Mincho" panose="02020609040205080304" pitchFamily="17" charset="-128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kumimoji="1" sz="2800" kern="1200">
          <a:solidFill>
            <a:schemeClr val="tx1"/>
          </a:solidFill>
          <a:latin typeface="MS Mincho" panose="02020609040205080304" pitchFamily="17" charset="-128"/>
          <a:ea typeface="MS Mincho" panose="02020609040205080304" pitchFamily="17" charset="-128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kumimoji="1" sz="2400" kern="1200">
          <a:solidFill>
            <a:schemeClr val="tx1"/>
          </a:solidFill>
          <a:latin typeface="MS Mincho" panose="02020609040205080304" pitchFamily="17" charset="-128"/>
          <a:ea typeface="MS Mincho" panose="02020609040205080304" pitchFamily="17" charset="-128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MS Mincho" panose="02020609040205080304" pitchFamily="17" charset="-128"/>
          <a:ea typeface="MS Mincho" panose="02020609040205080304" pitchFamily="17" charset="-128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MS Mincho" panose="02020609040205080304" pitchFamily="17" charset="-128"/>
          <a:ea typeface="MS Mincho" panose="02020609040205080304" pitchFamily="17" charset="-128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MS Mincho" panose="02020609040205080304" pitchFamily="17" charset="-128"/>
          <a:ea typeface="MS Mincho" panose="02020609040205080304" pitchFamily="17" charset="-128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kumimoji="1"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A724C-7551-4297-B187-FF3355CE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err="1"/>
              <a:t>よっしゃ</a:t>
            </a:r>
            <a:r>
              <a:rPr lang="ja-JP" altLang="en-US" dirty="0"/>
              <a:t>やるで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F689BF-E352-40C0-BA70-0CBE784E3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kumimoji="1" lang="ja-JP" altLang="en-US" sz="8000" u="sng" dirty="0">
                <a:solidFill>
                  <a:schemeClr val="accent3"/>
                </a:solidFill>
              </a:rPr>
              <a:t>色</a:t>
            </a:r>
            <a:r>
              <a:rPr kumimoji="1" lang="ja-JP" altLang="en-US" sz="8000" u="sng" dirty="0">
                <a:solidFill>
                  <a:schemeClr val="accent1"/>
                </a:solidFill>
              </a:rPr>
              <a:t>合</a:t>
            </a:r>
            <a:r>
              <a:rPr kumimoji="1" lang="ja-JP" altLang="en-US" sz="8000" u="sng" dirty="0">
                <a:solidFill>
                  <a:schemeClr val="tx2"/>
                </a:solidFill>
              </a:rPr>
              <a:t>い</a:t>
            </a:r>
            <a:r>
              <a:rPr kumimoji="1" lang="ja-JP" altLang="en-US" sz="8000" u="sng" dirty="0">
                <a:solidFill>
                  <a:schemeClr val="accent5"/>
                </a:solidFill>
              </a:rPr>
              <a:t>が</a:t>
            </a:r>
            <a:r>
              <a:rPr kumimoji="1" lang="ja-JP" altLang="en-US" sz="8000" u="sng" dirty="0">
                <a:solidFill>
                  <a:schemeClr val="accent3"/>
                </a:solidFill>
              </a:rPr>
              <a:t>美</a:t>
            </a:r>
            <a:r>
              <a:rPr kumimoji="1" lang="ja-JP" altLang="en-US" sz="8000" u="sng" dirty="0">
                <a:solidFill>
                  <a:schemeClr val="accent2"/>
                </a:solidFill>
              </a:rPr>
              <a:t>味</a:t>
            </a:r>
            <a:r>
              <a:rPr kumimoji="1" lang="ja-JP" altLang="en-US" sz="8000" u="sng" dirty="0">
                <a:solidFill>
                  <a:schemeClr val="accent6"/>
                </a:solidFill>
              </a:rPr>
              <a:t>し</a:t>
            </a:r>
            <a:r>
              <a:rPr kumimoji="1" lang="ja-JP" altLang="en-US" sz="8000" u="sng" dirty="0">
                <a:solidFill>
                  <a:schemeClr val="accent4"/>
                </a:solidFill>
              </a:rPr>
              <a:t>そ</a:t>
            </a:r>
            <a:r>
              <a:rPr kumimoji="1" lang="ja-JP" altLang="en-US" sz="8000" u="sng" dirty="0"/>
              <a:t>う</a:t>
            </a:r>
          </a:p>
        </p:txBody>
      </p:sp>
    </p:spTree>
    <p:extLst>
      <p:ext uri="{BB962C8B-B14F-4D97-AF65-F5344CB8AC3E}">
        <p14:creationId xmlns:p14="http://schemas.microsoft.com/office/powerpoint/2010/main" val="175277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/>
              <a:t>でも，どうやって</a:t>
            </a:r>
            <a:r>
              <a:rPr kumimoji="1" lang="ja-JP" altLang="en-US" sz="8000" dirty="0">
                <a:solidFill>
                  <a:schemeClr val="accent3"/>
                </a:solidFill>
              </a:rPr>
              <a:t>？</a:t>
            </a:r>
            <a:endParaRPr kumimoji="1" lang="en-US" altLang="ja-JP" sz="8000" dirty="0">
              <a:solidFill>
                <a:schemeClr val="accent3"/>
              </a:solidFill>
            </a:endParaRPr>
          </a:p>
          <a:p>
            <a:pPr marL="0" indent="0">
              <a:buNone/>
            </a:pPr>
            <a:endParaRPr lang="en-US" altLang="ja-JP" sz="8000" dirty="0"/>
          </a:p>
          <a:p>
            <a:pPr marL="0" indent="0" algn="r">
              <a:buNone/>
            </a:pPr>
            <a:r>
              <a:rPr lang="ja-JP" altLang="en-US" sz="2400" dirty="0"/>
              <a:t>いつもの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149534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>
                <a:solidFill>
                  <a:schemeClr val="accent3"/>
                </a:solidFill>
              </a:rPr>
              <a:t>リスク</a:t>
            </a:r>
            <a:r>
              <a:rPr kumimoji="1" lang="ja-JP" altLang="en-US" sz="8000" dirty="0"/>
              <a:t>を最小化</a:t>
            </a:r>
            <a:endParaRPr kumimoji="1" lang="en-US" altLang="ja-JP" sz="8000" dirty="0"/>
          </a:p>
          <a:p>
            <a:pPr marL="0" indent="0">
              <a:buNone/>
            </a:pPr>
            <a:r>
              <a:rPr lang="ja-JP" altLang="en-US" sz="8000" dirty="0"/>
              <a:t>早く小さく</a:t>
            </a:r>
            <a:r>
              <a:rPr lang="ja-JP" altLang="en-US" sz="8000" dirty="0">
                <a:solidFill>
                  <a:schemeClr val="accent3"/>
                </a:solidFill>
              </a:rPr>
              <a:t>失敗</a:t>
            </a:r>
            <a:r>
              <a:rPr lang="ja-JP" altLang="en-US" sz="8000" dirty="0"/>
              <a:t>する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344140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8000" dirty="0"/>
              <a:t>そのためには</a:t>
            </a:r>
            <a:endParaRPr lang="en-US" altLang="ja-JP" sz="8000" dirty="0"/>
          </a:p>
          <a:p>
            <a:pPr marL="0" indent="0">
              <a:buNone/>
            </a:pPr>
            <a:endParaRPr lang="en-US" altLang="ja-JP" sz="8000" dirty="0"/>
          </a:p>
          <a:p>
            <a:pPr marL="0" indent="0" algn="r">
              <a:buNone/>
            </a:pPr>
            <a:r>
              <a:rPr lang="ja-JP" altLang="en-US" sz="2400" dirty="0"/>
              <a:t>いつもの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2539798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>
                <a:solidFill>
                  <a:schemeClr val="accent3"/>
                </a:solidFill>
              </a:rPr>
              <a:t>タスク全体を観察</a:t>
            </a:r>
            <a:endParaRPr kumimoji="1" lang="en-US" altLang="ja-JP" sz="8000" dirty="0">
              <a:solidFill>
                <a:schemeClr val="accent3"/>
              </a:solidFill>
            </a:endParaRPr>
          </a:p>
          <a:p>
            <a:pPr marL="0" indent="0">
              <a:buNone/>
            </a:pPr>
            <a:r>
              <a:rPr kumimoji="1" lang="ja-JP" altLang="en-US" sz="8000" dirty="0"/>
              <a:t>優先順位を考えて</a:t>
            </a:r>
            <a:endParaRPr kumimoji="1" lang="en-US" altLang="ja-JP" sz="8000" dirty="0"/>
          </a:p>
          <a:p>
            <a:pPr marL="0" indent="0">
              <a:buNone/>
            </a:pPr>
            <a:r>
              <a:rPr kumimoji="1" lang="ja-JP" altLang="en-US" sz="8000" dirty="0">
                <a:solidFill>
                  <a:schemeClr val="accent3"/>
                </a:solidFill>
              </a:rPr>
              <a:t>着手</a:t>
            </a:r>
            <a:endParaRPr kumimoji="1" lang="en-US" altLang="ja-JP" sz="8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12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/>
              <a:t>そのために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289586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13800" dirty="0">
                <a:solidFill>
                  <a:schemeClr val="accent1"/>
                </a:solidFill>
              </a:rPr>
              <a:t>タスク管理</a:t>
            </a:r>
            <a:endParaRPr kumimoji="1" lang="en-US" altLang="ja-JP" sz="13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45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/>
              <a:t>ただし，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29105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/>
              <a:t>アジャイル開発は</a:t>
            </a:r>
            <a:endParaRPr kumimoji="1" lang="en-US" altLang="ja-JP" sz="8000" dirty="0"/>
          </a:p>
          <a:p>
            <a:pPr marL="0" indent="0">
              <a:buNone/>
            </a:pPr>
            <a:r>
              <a:rPr lang="ja-JP" altLang="en-US" sz="8000" dirty="0">
                <a:solidFill>
                  <a:schemeClr val="accent3"/>
                </a:solidFill>
              </a:rPr>
              <a:t>手段</a:t>
            </a:r>
            <a:r>
              <a:rPr lang="ja-JP" altLang="en-US" sz="8000" dirty="0"/>
              <a:t>であって</a:t>
            </a:r>
            <a:r>
              <a:rPr lang="ja-JP" altLang="en-US" sz="8000" dirty="0">
                <a:solidFill>
                  <a:schemeClr val="accent3"/>
                </a:solidFill>
              </a:rPr>
              <a:t>目的</a:t>
            </a:r>
            <a:endParaRPr lang="en-US" altLang="ja-JP" sz="8000" dirty="0">
              <a:solidFill>
                <a:schemeClr val="accent3"/>
              </a:solidFill>
            </a:endParaRPr>
          </a:p>
          <a:p>
            <a:pPr marL="0" indent="0">
              <a:buNone/>
            </a:pPr>
            <a:r>
              <a:rPr kumimoji="1" lang="ja-JP" altLang="en-US" sz="8000" dirty="0"/>
              <a:t>ではない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207378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/>
              <a:t>つまり</a:t>
            </a:r>
            <a:endParaRPr kumimoji="1" lang="en-US" altLang="ja-JP" sz="8000" dirty="0"/>
          </a:p>
          <a:p>
            <a:pPr marL="0" indent="0">
              <a:buNone/>
            </a:pPr>
            <a:r>
              <a:rPr lang="ja-JP" altLang="en-US" sz="8000" dirty="0"/>
              <a:t>何</a:t>
            </a:r>
            <a:r>
              <a:rPr kumimoji="1" lang="ja-JP" altLang="en-US" sz="8000" dirty="0"/>
              <a:t>が言いたいのか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90503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10700" dirty="0">
                <a:solidFill>
                  <a:schemeClr val="accent6"/>
                </a:solidFill>
              </a:rPr>
              <a:t>タスク管理</a:t>
            </a:r>
            <a:endParaRPr kumimoji="1" lang="en-US" altLang="ja-JP" sz="107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kumimoji="1" lang="ja-JP" altLang="en-US" sz="10700" dirty="0">
                <a:solidFill>
                  <a:schemeClr val="tx2"/>
                </a:solidFill>
              </a:rPr>
              <a:t>しなきゃ</a:t>
            </a:r>
            <a:r>
              <a:rPr kumimoji="1" lang="ja-JP" altLang="en-US" sz="10700" dirty="0">
                <a:solidFill>
                  <a:schemeClr val="accent5"/>
                </a:solidFill>
              </a:rPr>
              <a:t>死ぬ</a:t>
            </a:r>
            <a:endParaRPr kumimoji="1" lang="en-US" altLang="ja-JP" sz="107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594680" cy="1676400"/>
          </a:xfrm>
        </p:spPr>
        <p:txBody>
          <a:bodyPr rtlCol="0"/>
          <a:lstStyle/>
          <a:p>
            <a:pPr rtl="0"/>
            <a:r>
              <a:rPr lang="ja-JP" altLang="en-US" dirty="0"/>
              <a:t>情弱でも分かる</a:t>
            </a:r>
            <a:r>
              <a:rPr lang="en-US" altLang="ja-JP" dirty="0"/>
              <a:t>Trello</a:t>
            </a:r>
            <a:r>
              <a:rPr lang="ja-JP" altLang="en-US" dirty="0"/>
              <a:t>入門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ja-JP" dirty="0"/>
              <a:t>2018/04/25 </a:t>
            </a:r>
            <a:r>
              <a:rPr lang="ja-JP" altLang="en-US" dirty="0"/>
              <a:t>系横断演習 末田貴一</a:t>
            </a:r>
          </a:p>
        </p:txBody>
      </p:sp>
      <p:pic>
        <p:nvPicPr>
          <p:cNvPr id="1028" name="Picture 4" descr="「trello アイコン」の画像検索結果">
            <a:extLst>
              <a:ext uri="{FF2B5EF4-FFF2-40B4-BE49-F238E27FC236}">
                <a16:creationId xmlns:a16="http://schemas.microsoft.com/office/drawing/2014/main" id="{2B978080-712A-476C-9936-95854DEA2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313" y="3878560"/>
            <a:ext cx="3124200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A724C-7551-4297-B187-FF3355CE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F689BF-E352-40C0-BA70-0CBE784E3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  <a:endParaRPr kumimoji="1" lang="en-US" altLang="ja-JP" dirty="0"/>
          </a:p>
          <a:p>
            <a:r>
              <a:rPr lang="ja-JP" altLang="en-US" dirty="0">
                <a:solidFill>
                  <a:schemeClr val="accent4"/>
                </a:solidFill>
              </a:rPr>
              <a:t>タスク管理ツール</a:t>
            </a:r>
            <a:endParaRPr lang="en-US" altLang="ja-JP" dirty="0">
              <a:solidFill>
                <a:schemeClr val="accent4"/>
              </a:solidFill>
            </a:endParaRPr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  <a:endParaRPr kumimoji="1" lang="en-US" altLang="ja-JP" dirty="0"/>
          </a:p>
          <a:p>
            <a:r>
              <a:rPr kumimoji="1" lang="ja-JP" altLang="en-US" dirty="0"/>
              <a:t>基本的な使い方</a:t>
            </a:r>
            <a:endParaRPr kumimoji="1" lang="en-US" altLang="ja-JP" dirty="0"/>
          </a:p>
          <a:p>
            <a:r>
              <a:rPr lang="ja-JP" altLang="en-US" dirty="0"/>
              <a:t>今回の活用例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の弱点</a:t>
            </a:r>
            <a:endParaRPr kumimoji="1" lang="en-US" altLang="ja-JP" dirty="0"/>
          </a:p>
          <a:p>
            <a:r>
              <a:rPr lang="ja-JP" altLang="en-US" dirty="0"/>
              <a:t>がんばろう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053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8C3B2A-6EA4-4C00-A9F1-7D60486DA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タスク管理ツール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2A4C88-400B-4D41-AAF3-9703A58208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タスク管理</a:t>
            </a:r>
            <a:r>
              <a:rPr kumimoji="1" lang="ja-JP" altLang="en-US" dirty="0" err="1"/>
              <a:t>めんど</a:t>
            </a:r>
            <a:r>
              <a:rPr kumimoji="1" lang="ja-JP" altLang="en-US" dirty="0"/>
              <a:t>くさい</a:t>
            </a:r>
            <a:r>
              <a:rPr kumimoji="1" lang="en-US" altLang="ja-JP" dirty="0"/>
              <a:t>(</a:t>
            </a:r>
            <a:r>
              <a:rPr kumimoji="1" lang="ja-JP" altLang="en-US" dirty="0"/>
              <a:t>本音</a:t>
            </a:r>
            <a:r>
              <a:rPr kumimoji="1" lang="en-US" altLang="ja-JP" dirty="0"/>
              <a:t>)</a:t>
            </a:r>
            <a:r>
              <a:rPr kumimoji="1" lang="ja-JP" altLang="en-US" dirty="0"/>
              <a:t>→ほならね，自分</a:t>
            </a:r>
            <a:r>
              <a:rPr kumimoji="1" lang="en-US" altLang="ja-JP" dirty="0" err="1"/>
              <a:t>ry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788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タスク管理ツール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/>
              <a:t>タスク管理</a:t>
            </a:r>
            <a:endParaRPr kumimoji="1" lang="en-US" altLang="ja-JP" sz="8000" dirty="0"/>
          </a:p>
          <a:p>
            <a:pPr marL="0" indent="0">
              <a:buNone/>
            </a:pPr>
            <a:r>
              <a:rPr lang="ja-JP" altLang="en-US" sz="8000" dirty="0"/>
              <a:t>正直</a:t>
            </a:r>
            <a:r>
              <a:rPr kumimoji="1" lang="ja-JP" altLang="en-US" sz="8000" dirty="0"/>
              <a:t>面倒くさい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400451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タスク管理ツール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/>
              <a:t>楽にしたい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77147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12B61F-2565-4D6F-85CF-65AF8578C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タスク管理ツール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D3DEB10-E598-4B3C-8F6A-9050A7CDB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Siri</a:t>
            </a:r>
            <a:r>
              <a:rPr kumimoji="1" lang="ja-JP" altLang="en-US" dirty="0" err="1"/>
              <a:t>さんの</a:t>
            </a:r>
            <a:r>
              <a:rPr kumimoji="1" lang="ja-JP" altLang="en-US" dirty="0"/>
              <a:t>マネジメント</a:t>
            </a:r>
            <a:endParaRPr kumimoji="1" lang="en-US" altLang="ja-JP" dirty="0"/>
          </a:p>
          <a:p>
            <a:r>
              <a:rPr lang="en-US" altLang="ja-JP" dirty="0"/>
              <a:t>Ok google</a:t>
            </a:r>
            <a:r>
              <a:rPr lang="ja-JP" altLang="en-US" dirty="0"/>
              <a:t>のリマインダー</a:t>
            </a:r>
            <a:endParaRPr lang="en-US" altLang="ja-JP" dirty="0"/>
          </a:p>
          <a:p>
            <a:r>
              <a:rPr lang="en-US" altLang="ja-JP" dirty="0" err="1"/>
              <a:t>Todoist</a:t>
            </a:r>
            <a:endParaRPr lang="en-US" altLang="ja-JP" dirty="0"/>
          </a:p>
          <a:p>
            <a:r>
              <a:rPr lang="en-US" altLang="ja-JP" dirty="0"/>
              <a:t>Trello</a:t>
            </a:r>
          </a:p>
          <a:p>
            <a:r>
              <a:rPr lang="en-US" altLang="ja-JP" dirty="0"/>
              <a:t>Wrike</a:t>
            </a:r>
          </a:p>
          <a:p>
            <a:r>
              <a:rPr kumimoji="1" lang="ja-JP" altLang="en-US" dirty="0"/>
              <a:t>ペンと紙</a:t>
            </a:r>
            <a:r>
              <a:rPr kumimoji="1" lang="ja-JP" altLang="en-US" strike="sngStrike" dirty="0"/>
              <a:t>←最強説</a:t>
            </a:r>
            <a:endParaRPr kumimoji="1" lang="en-US" altLang="ja-JP" strike="sngStrike" dirty="0"/>
          </a:p>
          <a:p>
            <a:r>
              <a:rPr kumimoji="1" lang="ja-JP" altLang="en-US" dirty="0"/>
              <a:t>自分の記憶力</a:t>
            </a:r>
          </a:p>
        </p:txBody>
      </p:sp>
    </p:spTree>
    <p:extLst>
      <p:ext uri="{BB962C8B-B14F-4D97-AF65-F5344CB8AC3E}">
        <p14:creationId xmlns:p14="http://schemas.microsoft.com/office/powerpoint/2010/main" val="323480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12B61F-2565-4D6F-85CF-65AF8578C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タスク管理ツール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D3DEB10-E598-4B3C-8F6A-9050A7CDB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Siri</a:t>
            </a:r>
            <a:r>
              <a:rPr kumimoji="1" lang="ja-JP" altLang="en-US" dirty="0" err="1"/>
              <a:t>さんの</a:t>
            </a:r>
            <a:r>
              <a:rPr kumimoji="1" lang="ja-JP" altLang="en-US" dirty="0"/>
              <a:t>マネジメント</a:t>
            </a:r>
            <a:endParaRPr kumimoji="1" lang="en-US" altLang="ja-JP" dirty="0"/>
          </a:p>
          <a:p>
            <a:r>
              <a:rPr lang="en-US" altLang="ja-JP" dirty="0"/>
              <a:t>Ok google</a:t>
            </a:r>
            <a:r>
              <a:rPr lang="ja-JP" altLang="en-US" dirty="0"/>
              <a:t>のリマインダー</a:t>
            </a:r>
            <a:endParaRPr lang="en-US" altLang="ja-JP" dirty="0"/>
          </a:p>
          <a:p>
            <a:r>
              <a:rPr lang="en-US" altLang="ja-JP" dirty="0" err="1"/>
              <a:t>Todoist</a:t>
            </a:r>
            <a:endParaRPr lang="en-US" altLang="ja-JP" dirty="0"/>
          </a:p>
          <a:p>
            <a:r>
              <a:rPr lang="en-US" altLang="ja-JP" sz="12400" dirty="0">
                <a:solidFill>
                  <a:schemeClr val="accent3"/>
                </a:solidFill>
              </a:rPr>
              <a:t>Trello</a:t>
            </a:r>
          </a:p>
          <a:p>
            <a:r>
              <a:rPr lang="en-US" altLang="ja-JP" dirty="0"/>
              <a:t>Wrike</a:t>
            </a:r>
          </a:p>
          <a:p>
            <a:r>
              <a:rPr kumimoji="1" lang="ja-JP" altLang="en-US" dirty="0"/>
              <a:t>ペンと紙</a:t>
            </a:r>
            <a:r>
              <a:rPr kumimoji="1" lang="ja-JP" altLang="en-US" strike="sngStrike" dirty="0"/>
              <a:t>←最強説</a:t>
            </a:r>
            <a:endParaRPr kumimoji="1" lang="en-US" altLang="ja-JP" strike="sngStrike" dirty="0"/>
          </a:p>
          <a:p>
            <a:r>
              <a:rPr kumimoji="1" lang="ja-JP" altLang="en-US" dirty="0"/>
              <a:t>自分の記憶力</a:t>
            </a:r>
          </a:p>
        </p:txBody>
      </p:sp>
    </p:spTree>
    <p:extLst>
      <p:ext uri="{BB962C8B-B14F-4D97-AF65-F5344CB8AC3E}">
        <p14:creationId xmlns:p14="http://schemas.microsoft.com/office/powerpoint/2010/main" val="5575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A724C-7551-4297-B187-FF3355CE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F689BF-E352-40C0-BA70-0CBE784E3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  <a:endParaRPr kumimoji="1" lang="en-US" altLang="ja-JP" dirty="0"/>
          </a:p>
          <a:p>
            <a:r>
              <a:rPr lang="ja-JP" altLang="en-US" dirty="0"/>
              <a:t>タスク管理ツール</a:t>
            </a:r>
            <a:endParaRPr lang="en-US" altLang="ja-JP" dirty="0"/>
          </a:p>
          <a:p>
            <a:r>
              <a:rPr kumimoji="1" lang="en-US" altLang="ja-JP" dirty="0">
                <a:solidFill>
                  <a:schemeClr val="accent4"/>
                </a:solidFill>
              </a:rPr>
              <a:t>Trello</a:t>
            </a:r>
            <a:r>
              <a:rPr kumimoji="1" lang="ja-JP" altLang="en-US" dirty="0">
                <a:solidFill>
                  <a:schemeClr val="accent4"/>
                </a:solidFill>
              </a:rPr>
              <a:t>とは</a:t>
            </a:r>
            <a:endParaRPr kumimoji="1" lang="en-US" altLang="ja-JP" dirty="0">
              <a:solidFill>
                <a:schemeClr val="accent4"/>
              </a:solidFill>
            </a:endParaRPr>
          </a:p>
          <a:p>
            <a:r>
              <a:rPr kumimoji="1" lang="ja-JP" altLang="en-US" dirty="0"/>
              <a:t>基本的な使い方</a:t>
            </a:r>
            <a:endParaRPr kumimoji="1" lang="en-US" altLang="ja-JP" dirty="0"/>
          </a:p>
          <a:p>
            <a:r>
              <a:rPr lang="ja-JP" altLang="en-US" dirty="0"/>
              <a:t>今回の活用例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の弱点</a:t>
            </a:r>
            <a:endParaRPr kumimoji="1" lang="en-US" altLang="ja-JP" dirty="0"/>
          </a:p>
          <a:p>
            <a:r>
              <a:rPr lang="ja-JP" altLang="en-US" dirty="0"/>
              <a:t>がんばろう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6911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A210F6-1443-4ED4-A823-8D8CDC192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28F4B84-4AE1-4BC3-A8F7-F777171D8B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で，</a:t>
            </a:r>
            <a:r>
              <a:rPr lang="en-US" altLang="ja-JP" dirty="0"/>
              <a:t>Trello</a:t>
            </a:r>
            <a:r>
              <a:rPr lang="ja-JP" altLang="en-US" dirty="0" err="1"/>
              <a:t>って</a:t>
            </a:r>
            <a:r>
              <a:rPr lang="ja-JP" altLang="en-US" dirty="0"/>
              <a:t>何？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575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F52E83-55A2-4710-8E3F-476B76B43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6B78172-0D8A-4308-B0A6-A54B628E7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かんばん方式</a:t>
            </a:r>
            <a:r>
              <a:rPr kumimoji="1" lang="en-US" altLang="ja-JP" dirty="0"/>
              <a:t>(</a:t>
            </a:r>
            <a:r>
              <a:rPr kumimoji="1" lang="ja-JP" altLang="en-US" dirty="0"/>
              <a:t>ふせん方式</a:t>
            </a:r>
            <a:r>
              <a:rPr kumimoji="1" lang="en-US" altLang="ja-JP" dirty="0"/>
              <a:t>)</a:t>
            </a:r>
            <a:r>
              <a:rPr kumimoji="1" lang="ja-JP" altLang="en-US" dirty="0"/>
              <a:t>のタスク管理ツール</a:t>
            </a:r>
            <a:endParaRPr kumimoji="1" lang="en-US" altLang="ja-JP" dirty="0"/>
          </a:p>
          <a:p>
            <a:r>
              <a:rPr lang="ja-JP" altLang="en-US" dirty="0"/>
              <a:t>プロジェクト用のボードを用意</a:t>
            </a:r>
            <a:endParaRPr lang="en-US" altLang="ja-JP" dirty="0"/>
          </a:p>
          <a:p>
            <a:r>
              <a:rPr kumimoji="1" lang="ja-JP" altLang="en-US" dirty="0"/>
              <a:t>そこにタスクをまとめるリストを用意</a:t>
            </a:r>
            <a:endParaRPr kumimoji="1" lang="en-US" altLang="ja-JP" dirty="0"/>
          </a:p>
          <a:p>
            <a:r>
              <a:rPr lang="ja-JP" altLang="en-US" dirty="0"/>
              <a:t>そこにタスクを１つ１つのカードにして登録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無料←これ重要</a:t>
            </a:r>
            <a:endParaRPr lang="en-US" altLang="ja-JP" dirty="0"/>
          </a:p>
          <a:p>
            <a:r>
              <a:rPr lang="ja-JP" altLang="en-US" dirty="0"/>
              <a:t>様々な</a:t>
            </a:r>
            <a:r>
              <a:rPr lang="en-US" altLang="ja-JP" dirty="0"/>
              <a:t>OS</a:t>
            </a:r>
            <a:r>
              <a:rPr lang="ja-JP" altLang="en-US" dirty="0"/>
              <a:t>で動くよ</a:t>
            </a:r>
            <a:endParaRPr lang="en-US" altLang="ja-JP" dirty="0"/>
          </a:p>
          <a:p>
            <a:r>
              <a:rPr kumimoji="1" lang="ja-JP" altLang="en-US" dirty="0"/>
              <a:t>チーム開発に向いてる気がする</a:t>
            </a:r>
          </a:p>
        </p:txBody>
      </p:sp>
    </p:spTree>
    <p:extLst>
      <p:ext uri="{BB962C8B-B14F-4D97-AF65-F5344CB8AC3E}">
        <p14:creationId xmlns:p14="http://schemas.microsoft.com/office/powerpoint/2010/main" val="3019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F52E83-55A2-4710-8E3F-476B76B43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6B78172-0D8A-4308-B0A6-A54B628E7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13800" dirty="0"/>
              <a:t>例を示すよ</a:t>
            </a:r>
          </a:p>
        </p:txBody>
      </p:sp>
    </p:spTree>
    <p:extLst>
      <p:ext uri="{BB962C8B-B14F-4D97-AF65-F5344CB8AC3E}">
        <p14:creationId xmlns:p14="http://schemas.microsoft.com/office/powerpoint/2010/main" val="377795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A724C-7551-4297-B187-FF3355CE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F689BF-E352-40C0-BA70-0CBE784E3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  <a:endParaRPr kumimoji="1" lang="en-US" altLang="ja-JP" dirty="0"/>
          </a:p>
          <a:p>
            <a:r>
              <a:rPr lang="ja-JP" altLang="en-US" dirty="0"/>
              <a:t>タスク管理ツール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  <a:endParaRPr kumimoji="1" lang="en-US" altLang="ja-JP" dirty="0"/>
          </a:p>
          <a:p>
            <a:r>
              <a:rPr kumimoji="1" lang="ja-JP" altLang="en-US" dirty="0"/>
              <a:t>基本的な使い方</a:t>
            </a:r>
            <a:endParaRPr kumimoji="1" lang="en-US" altLang="ja-JP" dirty="0"/>
          </a:p>
          <a:p>
            <a:r>
              <a:rPr lang="ja-JP" altLang="en-US" dirty="0"/>
              <a:t>今回の活用例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の弱点</a:t>
            </a:r>
            <a:endParaRPr kumimoji="1" lang="en-US" altLang="ja-JP" dirty="0"/>
          </a:p>
          <a:p>
            <a:r>
              <a:rPr lang="ja-JP" altLang="en-US" dirty="0"/>
              <a:t>がんばろう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3697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38147BB-AF0C-4126-BCCA-05F2F88FD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9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38147BB-AF0C-4126-BCCA-05F2F88FD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E27C7D6-8907-4CFD-864E-C2799A986776}"/>
              </a:ext>
            </a:extLst>
          </p:cNvPr>
          <p:cNvSpPr txBox="1"/>
          <p:nvPr/>
        </p:nvSpPr>
        <p:spPr>
          <a:xfrm>
            <a:off x="5797332" y="4293096"/>
            <a:ext cx="639149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現在進行中の私のボード</a:t>
            </a:r>
            <a:endParaRPr kumimoji="1" lang="en-US" altLang="ja-JP" sz="4400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sz="4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ハッカソンっていう</a:t>
            </a:r>
            <a:endParaRPr kumimoji="1" lang="en-US" altLang="ja-JP" sz="4400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sz="4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イベントの企画中だよ</a:t>
            </a:r>
          </a:p>
        </p:txBody>
      </p:sp>
    </p:spTree>
    <p:extLst>
      <p:ext uri="{BB962C8B-B14F-4D97-AF65-F5344CB8AC3E}">
        <p14:creationId xmlns:p14="http://schemas.microsoft.com/office/powerpoint/2010/main" val="270988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A5445A0F-6E0B-4BCE-94B0-F6FECD89AA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8"/>
            <a:ext cx="12188825" cy="685534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6D7BB87-D5FE-4BCD-800A-093B7A90C7A9}"/>
              </a:ext>
            </a:extLst>
          </p:cNvPr>
          <p:cNvSpPr txBox="1"/>
          <p:nvPr/>
        </p:nvSpPr>
        <p:spPr>
          <a:xfrm>
            <a:off x="4510236" y="1052736"/>
            <a:ext cx="33009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赤</a:t>
            </a:r>
            <a:r>
              <a:rPr kumimoji="1" lang="en-US" altLang="ja-JP" sz="5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:</a:t>
            </a:r>
            <a:r>
              <a:rPr kumimoji="1" lang="ja-JP" altLang="en-US" sz="5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カード</a:t>
            </a:r>
            <a:endParaRPr kumimoji="1" lang="ja-JP" altLang="en-US" dirty="0"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9F99810-B49B-424D-9914-4E045D4EC5FA}"/>
              </a:ext>
            </a:extLst>
          </p:cNvPr>
          <p:cNvSpPr txBox="1"/>
          <p:nvPr/>
        </p:nvSpPr>
        <p:spPr>
          <a:xfrm>
            <a:off x="117748" y="1976066"/>
            <a:ext cx="33009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青</a:t>
            </a:r>
            <a:r>
              <a:rPr kumimoji="1" lang="en-US" altLang="ja-JP" sz="5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:</a:t>
            </a:r>
            <a:r>
              <a:rPr kumimoji="1" lang="ja-JP" altLang="en-US" sz="5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リスト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9FBA994-D075-4086-AFC0-28B503940423}"/>
              </a:ext>
            </a:extLst>
          </p:cNvPr>
          <p:cNvSpPr txBox="1"/>
          <p:nvPr/>
        </p:nvSpPr>
        <p:spPr>
          <a:xfrm>
            <a:off x="7390556" y="4437112"/>
            <a:ext cx="33009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緑</a:t>
            </a:r>
            <a:r>
              <a:rPr kumimoji="1" lang="en-US" altLang="ja-JP" sz="5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:</a:t>
            </a:r>
            <a:r>
              <a:rPr kumimoji="1" lang="ja-JP" altLang="en-US" sz="5400" dirty="0">
                <a:latin typeface="ＭＳ 明朝" panose="02020609040205080304" pitchFamily="17" charset="-128"/>
                <a:ea typeface="ＭＳ 明朝" panose="02020609040205080304" pitchFamily="17" charset="-128"/>
              </a:rPr>
              <a:t>ボード</a:t>
            </a:r>
          </a:p>
        </p:txBody>
      </p:sp>
    </p:spTree>
    <p:extLst>
      <p:ext uri="{BB962C8B-B14F-4D97-AF65-F5344CB8AC3E}">
        <p14:creationId xmlns:p14="http://schemas.microsoft.com/office/powerpoint/2010/main" val="2224624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A724C-7551-4297-B187-FF3355CE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F689BF-E352-40C0-BA70-0CBE784E3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  <a:endParaRPr kumimoji="1" lang="en-US" altLang="ja-JP" dirty="0"/>
          </a:p>
          <a:p>
            <a:r>
              <a:rPr lang="ja-JP" altLang="en-US" dirty="0"/>
              <a:t>タスク管理ツール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  <a:endParaRPr kumimoji="1" lang="en-US" altLang="ja-JP" dirty="0"/>
          </a:p>
          <a:p>
            <a:r>
              <a:rPr kumimoji="1" lang="ja-JP" altLang="en-US" dirty="0">
                <a:solidFill>
                  <a:schemeClr val="accent4"/>
                </a:solidFill>
              </a:rPr>
              <a:t>基本的な使い方</a:t>
            </a:r>
            <a:endParaRPr kumimoji="1" lang="en-US" altLang="ja-JP" dirty="0">
              <a:solidFill>
                <a:schemeClr val="accent4"/>
              </a:solidFill>
            </a:endParaRPr>
          </a:p>
          <a:p>
            <a:r>
              <a:rPr lang="ja-JP" altLang="en-US" dirty="0"/>
              <a:t>今回の活用例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の弱点</a:t>
            </a:r>
            <a:endParaRPr kumimoji="1" lang="en-US" altLang="ja-JP" dirty="0"/>
          </a:p>
          <a:p>
            <a:r>
              <a:rPr lang="ja-JP" altLang="en-US" dirty="0"/>
              <a:t>がんばろう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918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C3D93E-F523-4079-B19B-858CA57DC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基本的な使い方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3C4D8F7-B6BA-4ED8-BC27-93A26B1041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Trello</a:t>
            </a:r>
            <a:r>
              <a:rPr kumimoji="1" lang="ja-JP" altLang="en-US" dirty="0"/>
              <a:t>は分かった．で？使い方は？→ググ</a:t>
            </a:r>
            <a:r>
              <a:rPr kumimoji="1" lang="ja-JP" altLang="en-US" dirty="0" err="1"/>
              <a:t>れ</a:t>
            </a:r>
            <a:r>
              <a:rPr kumimoji="1" lang="ja-JP" altLang="en-US" dirty="0"/>
              <a:t>カス</a:t>
            </a:r>
          </a:p>
        </p:txBody>
      </p:sp>
    </p:spTree>
    <p:extLst>
      <p:ext uri="{BB962C8B-B14F-4D97-AF65-F5344CB8AC3E}">
        <p14:creationId xmlns:p14="http://schemas.microsoft.com/office/powerpoint/2010/main" val="413167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F52E83-55A2-4710-8E3F-476B76B43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基本的な使い方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6B78172-0D8A-4308-B0A6-A54B628E7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ja-JP" altLang="en-US" sz="2400" dirty="0"/>
              <a:t>プロジェクト用のボードを用意</a:t>
            </a:r>
            <a:endParaRPr lang="en-US" altLang="ja-JP" sz="2400" dirty="0"/>
          </a:p>
          <a:p>
            <a:pPr marL="965375" lvl="1" indent="-514350">
              <a:buFont typeface="+mj-lt"/>
              <a:buAutoNum type="arabicPeriod"/>
            </a:pPr>
            <a:r>
              <a:rPr lang="ja-JP" altLang="en-US" sz="2000" dirty="0"/>
              <a:t>わかりやすい名前にしよう！</a:t>
            </a:r>
            <a:endParaRPr lang="en-US" altLang="ja-JP" sz="2000" dirty="0"/>
          </a:p>
          <a:p>
            <a:pPr marL="965375" lvl="1" indent="-514350">
              <a:buFont typeface="+mj-lt"/>
              <a:buAutoNum type="arabicPeriod"/>
            </a:pPr>
            <a:r>
              <a:rPr lang="ja-JP" altLang="en-US" sz="2000" dirty="0"/>
              <a:t>プロジェクト→</a:t>
            </a:r>
            <a:r>
              <a:rPr lang="en-US" altLang="ja-JP" sz="2000" dirty="0"/>
              <a:t>×</a:t>
            </a:r>
          </a:p>
          <a:p>
            <a:pPr marL="965375" lvl="1" indent="-514350">
              <a:buFont typeface="+mj-lt"/>
              <a:buAutoNum type="arabicPeriod"/>
            </a:pPr>
            <a:r>
              <a:rPr lang="ja-JP" altLang="en-US" sz="2000" dirty="0"/>
              <a:t>系横断演習→</a:t>
            </a:r>
            <a:endParaRPr lang="en-US" altLang="ja-JP" sz="2000" dirty="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2400" dirty="0"/>
              <a:t>そこにタスクをまとめるリストを用意</a:t>
            </a:r>
            <a:endParaRPr kumimoji="1" lang="en-US" altLang="ja-JP" sz="2400" dirty="0"/>
          </a:p>
          <a:p>
            <a:pPr marL="965375" lvl="1" indent="-514350">
              <a:buFont typeface="+mj-lt"/>
              <a:buAutoNum type="arabicPeriod"/>
            </a:pPr>
            <a:r>
              <a:rPr lang="ja-JP" altLang="en-US" sz="2000" dirty="0"/>
              <a:t>リストの名前は</a:t>
            </a:r>
            <a:br>
              <a:rPr lang="en-US" altLang="ja-JP" sz="2000" dirty="0"/>
            </a:br>
            <a:r>
              <a:rPr lang="ja-JP" altLang="en-US" sz="2000" dirty="0"/>
              <a:t>そこにあるカードの状態を表すと管理しやすいよ！</a:t>
            </a:r>
            <a:endParaRPr lang="en-US" altLang="ja-JP" sz="2000" dirty="0"/>
          </a:p>
          <a:p>
            <a:pPr marL="965375" lvl="1" indent="-514350">
              <a:buFont typeface="+mj-lt"/>
              <a:buAutoNum type="arabicPeriod"/>
            </a:pPr>
            <a:r>
              <a:rPr kumimoji="1" lang="en-US" altLang="ja-JP" sz="2000" dirty="0"/>
              <a:t>Info</a:t>
            </a:r>
            <a:r>
              <a:rPr kumimoji="1" lang="ja-JP" altLang="en-US" sz="2000" dirty="0" err="1"/>
              <a:t>，</a:t>
            </a:r>
            <a:r>
              <a:rPr kumimoji="1" lang="en-US" altLang="ja-JP" sz="2000" dirty="0"/>
              <a:t>Backlog</a:t>
            </a:r>
            <a:r>
              <a:rPr kumimoji="1" lang="ja-JP" altLang="en-US" sz="2000" dirty="0" err="1"/>
              <a:t>，</a:t>
            </a:r>
            <a:r>
              <a:rPr kumimoji="1" lang="en-US" altLang="ja-JP" sz="2000" dirty="0" err="1"/>
              <a:t>ToDo</a:t>
            </a:r>
            <a:r>
              <a:rPr kumimoji="1" lang="en-US" altLang="ja-JP" sz="2000" dirty="0"/>
              <a:t>…</a:t>
            </a:r>
          </a:p>
          <a:p>
            <a:pPr marL="514350" indent="-514350">
              <a:buFont typeface="+mj-lt"/>
              <a:buAutoNum type="arabicPeriod"/>
            </a:pPr>
            <a:r>
              <a:rPr lang="ja-JP" altLang="en-US" sz="2400" dirty="0"/>
              <a:t>そこにタスクを１つ１つのカードにして登録</a:t>
            </a:r>
            <a:endParaRPr lang="en-US" altLang="ja-JP" sz="2400" dirty="0"/>
          </a:p>
          <a:p>
            <a:pPr marL="965375" lvl="1" indent="-514350">
              <a:buFont typeface="+mj-lt"/>
              <a:buAutoNum type="arabicPeriod"/>
            </a:pPr>
            <a:r>
              <a:rPr kumimoji="1" lang="ja-JP" altLang="en-US" sz="2000" dirty="0"/>
              <a:t>タスクはちょっと</a:t>
            </a:r>
            <a:r>
              <a:rPr lang="ja-JP" altLang="en-US" sz="2000" dirty="0"/>
              <a:t>細かすぎるくらいまで細分化して</a:t>
            </a:r>
            <a:br>
              <a:rPr lang="en-US" altLang="ja-JP" sz="2000" dirty="0"/>
            </a:br>
            <a:r>
              <a:rPr lang="ja-JP" altLang="en-US" sz="2000" dirty="0"/>
              <a:t>登録するとタスクの進み具合がわかりやすいよ！</a:t>
            </a:r>
            <a:endParaRPr lang="en-US" altLang="ja-JP" sz="2000" dirty="0"/>
          </a:p>
          <a:p>
            <a:pPr marL="965375" lvl="1" indent="-514350">
              <a:buFont typeface="+mj-lt"/>
              <a:buAutoNum type="arabicPeriod"/>
            </a:pPr>
            <a:r>
              <a:rPr kumimoji="1" lang="ja-JP" altLang="en-US" sz="2000" dirty="0"/>
              <a:t>数学の宿題→数学の宿題</a:t>
            </a:r>
            <a:r>
              <a:rPr lang="en-US" altLang="ja-JP" sz="2000" dirty="0" err="1"/>
              <a:t>hoge</a:t>
            </a:r>
            <a:r>
              <a:rPr lang="ja-JP" altLang="en-US" sz="2000" dirty="0"/>
              <a:t>ページ～</a:t>
            </a:r>
            <a:r>
              <a:rPr lang="en-US" altLang="ja-JP" sz="2000" dirty="0" err="1"/>
              <a:t>huga</a:t>
            </a:r>
            <a:r>
              <a:rPr lang="ja-JP" altLang="en-US" sz="2000" dirty="0"/>
              <a:t>ページまで</a:t>
            </a:r>
            <a:r>
              <a:rPr lang="en-US" altLang="ja-JP" sz="2000" dirty="0"/>
              <a:t>×n</a:t>
            </a:r>
            <a:r>
              <a:rPr lang="ja-JP" altLang="en-US" sz="2000" dirty="0"/>
              <a:t>個</a:t>
            </a:r>
            <a:r>
              <a:rPr lang="en-US" altLang="ja-JP" sz="2000" dirty="0"/>
              <a:t>(</a:t>
            </a:r>
            <a:r>
              <a:rPr lang="ja-JP" altLang="en-US" sz="2000" dirty="0"/>
              <a:t>カード</a:t>
            </a:r>
            <a:r>
              <a:rPr lang="en-US" altLang="ja-JP" sz="2000" dirty="0"/>
              <a:t>)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07010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A724C-7551-4297-B187-FF3355CE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F689BF-E352-40C0-BA70-0CBE784E3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  <a:endParaRPr kumimoji="1" lang="en-US" altLang="ja-JP" dirty="0"/>
          </a:p>
          <a:p>
            <a:r>
              <a:rPr lang="ja-JP" altLang="en-US" dirty="0"/>
              <a:t>タスク管理ツール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  <a:endParaRPr kumimoji="1" lang="en-US" altLang="ja-JP" dirty="0"/>
          </a:p>
          <a:p>
            <a:r>
              <a:rPr kumimoji="1" lang="ja-JP" altLang="en-US" dirty="0"/>
              <a:t>基本的な使い方</a:t>
            </a:r>
            <a:endParaRPr kumimoji="1" lang="en-US" altLang="ja-JP" dirty="0"/>
          </a:p>
          <a:p>
            <a:r>
              <a:rPr lang="ja-JP" altLang="en-US" dirty="0">
                <a:solidFill>
                  <a:schemeClr val="accent4"/>
                </a:solidFill>
              </a:rPr>
              <a:t>今回の活用例</a:t>
            </a:r>
            <a:endParaRPr lang="en-US" altLang="ja-JP" dirty="0">
              <a:solidFill>
                <a:schemeClr val="accent4"/>
              </a:solidFill>
            </a:endParaRPr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の弱点</a:t>
            </a:r>
            <a:endParaRPr kumimoji="1" lang="en-US" altLang="ja-JP" dirty="0"/>
          </a:p>
          <a:p>
            <a:r>
              <a:rPr lang="ja-JP" altLang="en-US" dirty="0"/>
              <a:t>がんばろう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0615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88B51D-04BB-407A-AFD9-E7AE25F19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今回の活用例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46F78D-84FC-417A-A8F3-4431012D76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ほんなら使うで→は？説明しろや</a:t>
            </a:r>
          </a:p>
        </p:txBody>
      </p:sp>
    </p:spTree>
    <p:extLst>
      <p:ext uri="{BB962C8B-B14F-4D97-AF65-F5344CB8AC3E}">
        <p14:creationId xmlns:p14="http://schemas.microsoft.com/office/powerpoint/2010/main" val="195088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トラック, 列車, 木, 屋外 が含まれている画像&#10;&#10;非常に高い精度で生成された説明">
            <a:extLst>
              <a:ext uri="{FF2B5EF4-FFF2-40B4-BE49-F238E27FC236}">
                <a16:creationId xmlns:a16="http://schemas.microsoft.com/office/drawing/2014/main" id="{FF2F064E-55FE-40A8-8BE5-298A4ECC7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  <p:sp>
        <p:nvSpPr>
          <p:cNvPr id="4" name="矢印: 下 3">
            <a:extLst>
              <a:ext uri="{FF2B5EF4-FFF2-40B4-BE49-F238E27FC236}">
                <a16:creationId xmlns:a16="http://schemas.microsoft.com/office/drawing/2014/main" id="{75618B79-3245-4DB8-973A-D97598E285A4}"/>
              </a:ext>
            </a:extLst>
          </p:cNvPr>
          <p:cNvSpPr/>
          <p:nvPr/>
        </p:nvSpPr>
        <p:spPr>
          <a:xfrm rot="10800000">
            <a:off x="693812" y="1412776"/>
            <a:ext cx="360040" cy="7920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矢印: 下 4">
            <a:extLst>
              <a:ext uri="{FF2B5EF4-FFF2-40B4-BE49-F238E27FC236}">
                <a16:creationId xmlns:a16="http://schemas.microsoft.com/office/drawing/2014/main" id="{C7316808-68C6-44F7-A5A9-8C544C2F714F}"/>
              </a:ext>
            </a:extLst>
          </p:cNvPr>
          <p:cNvSpPr/>
          <p:nvPr/>
        </p:nvSpPr>
        <p:spPr>
          <a:xfrm rot="10800000">
            <a:off x="2494012" y="3429000"/>
            <a:ext cx="360040" cy="7920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矢印: 下 5">
            <a:extLst>
              <a:ext uri="{FF2B5EF4-FFF2-40B4-BE49-F238E27FC236}">
                <a16:creationId xmlns:a16="http://schemas.microsoft.com/office/drawing/2014/main" id="{F396AE16-5B66-46B7-8AA9-2BDB09BF4D2F}"/>
              </a:ext>
            </a:extLst>
          </p:cNvPr>
          <p:cNvSpPr/>
          <p:nvPr/>
        </p:nvSpPr>
        <p:spPr>
          <a:xfrm rot="10800000">
            <a:off x="4294212" y="3429000"/>
            <a:ext cx="360040" cy="7920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矢印: 下 6">
            <a:extLst>
              <a:ext uri="{FF2B5EF4-FFF2-40B4-BE49-F238E27FC236}">
                <a16:creationId xmlns:a16="http://schemas.microsoft.com/office/drawing/2014/main" id="{883EF6D4-FBDD-4986-B0A2-7597022FF0EF}"/>
              </a:ext>
            </a:extLst>
          </p:cNvPr>
          <p:cNvSpPr/>
          <p:nvPr/>
        </p:nvSpPr>
        <p:spPr>
          <a:xfrm rot="10800000">
            <a:off x="6100489" y="1808820"/>
            <a:ext cx="360040" cy="7920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矢印: 下 7">
            <a:extLst>
              <a:ext uri="{FF2B5EF4-FFF2-40B4-BE49-F238E27FC236}">
                <a16:creationId xmlns:a16="http://schemas.microsoft.com/office/drawing/2014/main" id="{0435948A-0C00-49FA-BA6B-89275C176E6F}"/>
              </a:ext>
            </a:extLst>
          </p:cNvPr>
          <p:cNvSpPr/>
          <p:nvPr/>
        </p:nvSpPr>
        <p:spPr>
          <a:xfrm rot="10800000">
            <a:off x="7894612" y="1065870"/>
            <a:ext cx="360040" cy="7920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矢印: 下 8">
            <a:extLst>
              <a:ext uri="{FF2B5EF4-FFF2-40B4-BE49-F238E27FC236}">
                <a16:creationId xmlns:a16="http://schemas.microsoft.com/office/drawing/2014/main" id="{C272C766-4024-4C08-9BCD-EB0C60C2AFC5}"/>
              </a:ext>
            </a:extLst>
          </p:cNvPr>
          <p:cNvSpPr/>
          <p:nvPr/>
        </p:nvSpPr>
        <p:spPr>
          <a:xfrm rot="10800000">
            <a:off x="9689479" y="1065870"/>
            <a:ext cx="360040" cy="7920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034A3CC-3EF2-4567-960A-B5B889370BED}"/>
              </a:ext>
            </a:extLst>
          </p:cNvPr>
          <p:cNvSpPr txBox="1"/>
          <p:nvPr/>
        </p:nvSpPr>
        <p:spPr>
          <a:xfrm>
            <a:off x="319834" y="220486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chemeClr val="bg2"/>
                </a:solidFill>
              </a:rPr>
              <a:t>議事録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D4391CC-E058-43FD-854F-6957189F7616}"/>
              </a:ext>
            </a:extLst>
          </p:cNvPr>
          <p:cNvSpPr txBox="1"/>
          <p:nvPr/>
        </p:nvSpPr>
        <p:spPr>
          <a:xfrm>
            <a:off x="1966145" y="4222601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>
                <a:solidFill>
                  <a:schemeClr val="bg2"/>
                </a:solidFill>
              </a:rPr>
              <a:t>決定事項</a:t>
            </a:r>
            <a:br>
              <a:rPr kumimoji="1" lang="en-US" altLang="ja-JP" dirty="0">
                <a:solidFill>
                  <a:schemeClr val="bg2"/>
                </a:solidFill>
              </a:rPr>
            </a:br>
            <a:r>
              <a:rPr kumimoji="1" lang="en-US" altLang="ja-JP" dirty="0">
                <a:solidFill>
                  <a:schemeClr val="bg2"/>
                </a:solidFill>
              </a:rPr>
              <a:t>/</a:t>
            </a:r>
            <a:r>
              <a:rPr kumimoji="1" lang="ja-JP" altLang="en-US" dirty="0">
                <a:solidFill>
                  <a:schemeClr val="bg2"/>
                </a:solidFill>
              </a:rPr>
              <a:t>情報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F5AD05D-0D25-477A-B0BC-3080BA3F4FD9}"/>
              </a:ext>
            </a:extLst>
          </p:cNvPr>
          <p:cNvSpPr txBox="1"/>
          <p:nvPr/>
        </p:nvSpPr>
        <p:spPr>
          <a:xfrm>
            <a:off x="3458567" y="4222601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>
                <a:solidFill>
                  <a:schemeClr val="bg2"/>
                </a:solidFill>
              </a:rPr>
              <a:t>タスク一覧</a:t>
            </a:r>
            <a:endParaRPr kumimoji="1" lang="en-US" altLang="ja-JP" dirty="0">
              <a:solidFill>
                <a:schemeClr val="bg2"/>
              </a:solidFill>
            </a:endParaRPr>
          </a:p>
          <a:p>
            <a:pPr algn="ctr"/>
            <a:r>
              <a:rPr kumimoji="1" lang="ja-JP" altLang="en-US" dirty="0">
                <a:solidFill>
                  <a:schemeClr val="bg2"/>
                </a:solidFill>
              </a:rPr>
              <a:t>空になったら</a:t>
            </a:r>
            <a:endParaRPr kumimoji="1" lang="en-US" altLang="ja-JP" dirty="0">
              <a:solidFill>
                <a:schemeClr val="bg2"/>
              </a:solidFill>
            </a:endParaRPr>
          </a:p>
          <a:p>
            <a:pPr algn="ctr"/>
            <a:r>
              <a:rPr kumimoji="1" lang="ja-JP" altLang="en-US" dirty="0">
                <a:solidFill>
                  <a:schemeClr val="bg2"/>
                </a:solidFill>
              </a:rPr>
              <a:t>動画完成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AB44D39-5DDC-485F-9D68-B1209A2F78A4}"/>
              </a:ext>
            </a:extLst>
          </p:cNvPr>
          <p:cNvSpPr txBox="1"/>
          <p:nvPr/>
        </p:nvSpPr>
        <p:spPr>
          <a:xfrm>
            <a:off x="5110958" y="2577812"/>
            <a:ext cx="233910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/>
              <a:t>今回やること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空になったら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次回やることを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入れる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288E244-A7D7-45D1-9EAB-080C1D981B88}"/>
              </a:ext>
            </a:extLst>
          </p:cNvPr>
          <p:cNvSpPr txBox="1"/>
          <p:nvPr/>
        </p:nvSpPr>
        <p:spPr>
          <a:xfrm>
            <a:off x="6905087" y="1966255"/>
            <a:ext cx="23391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/>
              <a:t>今やってること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進捗状況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363F284-A047-4C83-8644-4F8B4FB1F9F3}"/>
              </a:ext>
            </a:extLst>
          </p:cNvPr>
          <p:cNvSpPr txBox="1"/>
          <p:nvPr/>
        </p:nvSpPr>
        <p:spPr>
          <a:xfrm>
            <a:off x="9161611" y="1920088"/>
            <a:ext cx="14157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>
                <a:solidFill>
                  <a:schemeClr val="bg2"/>
                </a:solidFill>
              </a:rPr>
              <a:t>終了</a:t>
            </a:r>
            <a:endParaRPr kumimoji="1" lang="en-US" altLang="ja-JP" dirty="0">
              <a:solidFill>
                <a:schemeClr val="bg2"/>
              </a:solidFill>
            </a:endParaRPr>
          </a:p>
          <a:p>
            <a:pPr algn="ctr"/>
            <a:r>
              <a:rPr kumimoji="1" lang="ja-JP" altLang="en-US" dirty="0">
                <a:solidFill>
                  <a:schemeClr val="bg2"/>
                </a:solidFill>
              </a:rPr>
              <a:t>完了した</a:t>
            </a:r>
            <a:endParaRPr kumimoji="1" lang="en-US" altLang="ja-JP" dirty="0">
              <a:solidFill>
                <a:schemeClr val="bg2"/>
              </a:solidFill>
            </a:endParaRPr>
          </a:p>
          <a:p>
            <a:pPr algn="ctr"/>
            <a:r>
              <a:rPr kumimoji="1" lang="ja-JP" altLang="en-US" dirty="0">
                <a:solidFill>
                  <a:schemeClr val="bg2"/>
                </a:solidFill>
              </a:rPr>
              <a:t>タスク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7632E06-008B-495D-877D-2D11D30E98FA}"/>
              </a:ext>
            </a:extLst>
          </p:cNvPr>
          <p:cNvSpPr txBox="1"/>
          <p:nvPr/>
        </p:nvSpPr>
        <p:spPr>
          <a:xfrm>
            <a:off x="7937895" y="4060749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chemeClr val="bg2"/>
                </a:solidFill>
              </a:rPr>
              <a:t>～英語の理由～</a:t>
            </a:r>
            <a:endParaRPr kumimoji="1" lang="en-US" altLang="ja-JP" dirty="0">
              <a:solidFill>
                <a:schemeClr val="bg2"/>
              </a:solidFill>
            </a:endParaRPr>
          </a:p>
          <a:p>
            <a:r>
              <a:rPr kumimoji="1" lang="ja-JP" altLang="en-US" dirty="0">
                <a:solidFill>
                  <a:schemeClr val="bg2"/>
                </a:solidFill>
              </a:rPr>
              <a:t>お前ら技術者なるんだろ？</a:t>
            </a:r>
            <a:endParaRPr kumimoji="1" lang="en-US" altLang="ja-JP" dirty="0">
              <a:solidFill>
                <a:schemeClr val="bg2"/>
              </a:solidFill>
            </a:endParaRPr>
          </a:p>
          <a:p>
            <a:r>
              <a:rPr kumimoji="1" lang="ja-JP" altLang="en-US" dirty="0">
                <a:solidFill>
                  <a:schemeClr val="bg2"/>
                </a:solidFill>
              </a:rPr>
              <a:t>リファレンスは英語やで</a:t>
            </a:r>
          </a:p>
        </p:txBody>
      </p:sp>
    </p:spTree>
    <p:extLst>
      <p:ext uri="{BB962C8B-B14F-4D97-AF65-F5344CB8AC3E}">
        <p14:creationId xmlns:p14="http://schemas.microsoft.com/office/powerpoint/2010/main" val="215988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A724C-7551-4297-B187-FF3355CE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F689BF-E352-40C0-BA70-0CBE784E3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  <a:endParaRPr kumimoji="1" lang="en-US" altLang="ja-JP" dirty="0"/>
          </a:p>
          <a:p>
            <a:r>
              <a:rPr lang="ja-JP" altLang="en-US" dirty="0"/>
              <a:t>タスク管理ツール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  <a:endParaRPr kumimoji="1" lang="en-US" altLang="ja-JP" dirty="0"/>
          </a:p>
          <a:p>
            <a:r>
              <a:rPr kumimoji="1" lang="ja-JP" altLang="en-US" dirty="0"/>
              <a:t>基本的な使い方</a:t>
            </a:r>
            <a:endParaRPr kumimoji="1" lang="en-US" altLang="ja-JP" dirty="0"/>
          </a:p>
          <a:p>
            <a:r>
              <a:rPr lang="ja-JP" altLang="en-US" dirty="0"/>
              <a:t>今回の活用例</a:t>
            </a:r>
            <a:endParaRPr lang="en-US" altLang="ja-JP" dirty="0"/>
          </a:p>
          <a:p>
            <a:r>
              <a:rPr kumimoji="1" lang="en-US" altLang="ja-JP" dirty="0">
                <a:solidFill>
                  <a:schemeClr val="accent4"/>
                </a:solidFill>
              </a:rPr>
              <a:t>Trello</a:t>
            </a:r>
            <a:r>
              <a:rPr kumimoji="1" lang="ja-JP" altLang="en-US" dirty="0">
                <a:solidFill>
                  <a:schemeClr val="accent4"/>
                </a:solidFill>
              </a:rPr>
              <a:t>の弱点</a:t>
            </a:r>
            <a:endParaRPr kumimoji="1" lang="en-US" altLang="ja-JP" dirty="0">
              <a:solidFill>
                <a:schemeClr val="accent4"/>
              </a:solidFill>
            </a:endParaRPr>
          </a:p>
          <a:p>
            <a:r>
              <a:rPr lang="ja-JP" altLang="en-US" dirty="0"/>
              <a:t>がんばろう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3443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A724C-7551-4297-B187-FF3355CE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F689BF-E352-40C0-BA70-0CBE784E3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chemeClr val="accent4"/>
                </a:solidFill>
              </a:rPr>
              <a:t>タスク管理について</a:t>
            </a:r>
            <a:endParaRPr kumimoji="1" lang="en-US" altLang="ja-JP" dirty="0">
              <a:solidFill>
                <a:schemeClr val="accent4"/>
              </a:solidFill>
            </a:endParaRPr>
          </a:p>
          <a:p>
            <a:r>
              <a:rPr lang="ja-JP" altLang="en-US" dirty="0"/>
              <a:t>タスク管理ツール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  <a:endParaRPr kumimoji="1" lang="en-US" altLang="ja-JP" dirty="0"/>
          </a:p>
          <a:p>
            <a:r>
              <a:rPr kumimoji="1" lang="ja-JP" altLang="en-US" dirty="0"/>
              <a:t>基本的な使い方</a:t>
            </a:r>
            <a:endParaRPr kumimoji="1" lang="en-US" altLang="ja-JP" dirty="0"/>
          </a:p>
          <a:p>
            <a:r>
              <a:rPr lang="ja-JP" altLang="en-US" dirty="0"/>
              <a:t>今回の活用例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の弱点</a:t>
            </a:r>
            <a:endParaRPr kumimoji="1" lang="en-US" altLang="ja-JP" dirty="0"/>
          </a:p>
          <a:p>
            <a:r>
              <a:rPr lang="ja-JP" altLang="en-US" dirty="0"/>
              <a:t>がんばろう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7618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3ABFB3-AAB9-4ADD-941F-C80FB9028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Trello</a:t>
            </a:r>
            <a:r>
              <a:rPr kumimoji="1" lang="ja-JP" altLang="en-US" dirty="0"/>
              <a:t>の弱点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0D8C58-5A20-4E6A-B710-B6730775F8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はぇ</a:t>
            </a:r>
            <a:r>
              <a:rPr lang="ja-JP" altLang="en-US" dirty="0"/>
              <a:t>～～～神ツール</a:t>
            </a:r>
            <a:r>
              <a:rPr lang="ja-JP" altLang="en-US" dirty="0" err="1"/>
              <a:t>やんけ</a:t>
            </a:r>
            <a:r>
              <a:rPr lang="ja-JP" altLang="en-US" dirty="0"/>
              <a:t> ワイも使ったろ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46704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A23AA9-0A8A-462E-9D11-DB8E72C42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Trello</a:t>
            </a:r>
            <a:r>
              <a:rPr kumimoji="1" lang="ja-JP" altLang="en-US" dirty="0"/>
              <a:t>の弱点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38C469-024C-4994-83D7-0981F1E92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ただの</a:t>
            </a:r>
            <a:r>
              <a:rPr kumimoji="1" lang="en-US" altLang="ja-JP" dirty="0" err="1"/>
              <a:t>ToDo</a:t>
            </a:r>
            <a:r>
              <a:rPr kumimoji="1" lang="ja-JP" altLang="en-US" dirty="0"/>
              <a:t>リストには向いてない</a:t>
            </a:r>
            <a:endParaRPr kumimoji="1" lang="en-US" altLang="ja-JP" dirty="0"/>
          </a:p>
          <a:p>
            <a:pPr lvl="1"/>
            <a:r>
              <a:rPr kumimoji="1" lang="en-US" altLang="ja-JP" dirty="0" err="1"/>
              <a:t>Todoist</a:t>
            </a:r>
            <a:r>
              <a:rPr kumimoji="1" lang="ja-JP" altLang="en-US" dirty="0"/>
              <a:t>使え</a:t>
            </a:r>
            <a:endParaRPr kumimoji="1" lang="en-US" altLang="ja-JP" dirty="0"/>
          </a:p>
          <a:p>
            <a:r>
              <a:rPr lang="ja-JP" altLang="en-US" dirty="0"/>
              <a:t>タスク内容を細かく書けない</a:t>
            </a:r>
            <a:endParaRPr lang="en-US" altLang="ja-JP" dirty="0"/>
          </a:p>
          <a:p>
            <a:pPr lvl="1"/>
            <a:r>
              <a:rPr kumimoji="1" lang="en-US" altLang="ja-JP" dirty="0"/>
              <a:t>Wrike</a:t>
            </a:r>
            <a:r>
              <a:rPr kumimoji="1" lang="ja-JP" altLang="en-US" dirty="0"/>
              <a:t>使え</a:t>
            </a:r>
            <a:endParaRPr kumimoji="1" lang="en-US" altLang="ja-JP" dirty="0"/>
          </a:p>
          <a:p>
            <a:r>
              <a:rPr kumimoji="1" lang="ja-JP" altLang="en-US" dirty="0"/>
              <a:t>紙とペン派なんですよね</a:t>
            </a:r>
            <a:r>
              <a:rPr kumimoji="1" lang="en-US" altLang="ja-JP" dirty="0"/>
              <a:t>…</a:t>
            </a:r>
          </a:p>
          <a:p>
            <a:pPr lvl="1"/>
            <a:r>
              <a:rPr lang="ja-JP" altLang="en-US" dirty="0"/>
              <a:t>チームで共有しにくいから我慢して欲しいなぁ</a:t>
            </a:r>
            <a:endParaRPr lang="en-US" altLang="ja-JP" dirty="0"/>
          </a:p>
          <a:p>
            <a:r>
              <a:rPr kumimoji="1" lang="ja-JP" altLang="en-US" dirty="0"/>
              <a:t>記憶力！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揮発性メモリじゃないですか</a:t>
            </a:r>
            <a:r>
              <a:rPr kumimoji="1" lang="en-US" altLang="ja-JP" dirty="0"/>
              <a:t>…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0816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A724C-7551-4297-B187-FF3355CE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F689BF-E352-40C0-BA70-0CBE784E3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  <a:endParaRPr kumimoji="1" lang="en-US" altLang="ja-JP" dirty="0"/>
          </a:p>
          <a:p>
            <a:r>
              <a:rPr lang="ja-JP" altLang="en-US" dirty="0"/>
              <a:t>タスク管理ツール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とは</a:t>
            </a:r>
            <a:endParaRPr kumimoji="1" lang="en-US" altLang="ja-JP" dirty="0"/>
          </a:p>
          <a:p>
            <a:r>
              <a:rPr kumimoji="1" lang="ja-JP" altLang="en-US" dirty="0"/>
              <a:t>基本的な使い方</a:t>
            </a:r>
            <a:endParaRPr kumimoji="1" lang="en-US" altLang="ja-JP" dirty="0"/>
          </a:p>
          <a:p>
            <a:r>
              <a:rPr lang="ja-JP" altLang="en-US" dirty="0"/>
              <a:t>今回の活用例</a:t>
            </a:r>
            <a:endParaRPr lang="en-US" altLang="ja-JP" dirty="0"/>
          </a:p>
          <a:p>
            <a:r>
              <a:rPr kumimoji="1" lang="en-US" altLang="ja-JP" dirty="0"/>
              <a:t>Trello</a:t>
            </a:r>
            <a:r>
              <a:rPr kumimoji="1" lang="ja-JP" altLang="en-US" dirty="0"/>
              <a:t>の弱点</a:t>
            </a:r>
            <a:endParaRPr kumimoji="1" lang="en-US" altLang="ja-JP" dirty="0"/>
          </a:p>
          <a:p>
            <a:r>
              <a:rPr lang="ja-JP" altLang="en-US" dirty="0">
                <a:solidFill>
                  <a:schemeClr val="accent4"/>
                </a:solidFill>
              </a:rPr>
              <a:t>がんばろう</a:t>
            </a:r>
            <a:endParaRPr kumimoji="1" lang="ja-JP" alt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99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E936ED-C948-4ABE-895D-5CC4898B0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がんばろう！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9FFD6A5-E554-4C5C-AEE5-1B63E8D643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Trello</a:t>
            </a:r>
            <a:r>
              <a:rPr kumimoji="1" lang="ja-JP" altLang="en-US" dirty="0"/>
              <a:t>完璧に理解した タスク管理楽</a:t>
            </a:r>
            <a:r>
              <a:rPr kumimoji="1" lang="ja-JP" altLang="en-US" dirty="0" err="1"/>
              <a:t>ちい</a:t>
            </a:r>
            <a:r>
              <a:rPr kumimoji="1" lang="ja-JP" altLang="en-US" dirty="0"/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803431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D5AAC6-9C57-43A3-A5E3-82A989D48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00E3EBF-0FBE-4F72-8597-F24A8641D5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タスク？なにそれ美味しいの？→美味スギィ</a:t>
            </a:r>
          </a:p>
        </p:txBody>
      </p:sp>
    </p:spTree>
    <p:extLst>
      <p:ext uri="{BB962C8B-B14F-4D97-AF65-F5344CB8AC3E}">
        <p14:creationId xmlns:p14="http://schemas.microsoft.com/office/powerpoint/2010/main" val="128517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>
                <a:solidFill>
                  <a:schemeClr val="accent3"/>
                </a:solidFill>
              </a:rPr>
              <a:t>アジャイル開発</a:t>
            </a:r>
            <a:r>
              <a:rPr kumimoji="1" lang="ja-JP" altLang="en-US" sz="8000" dirty="0"/>
              <a:t>って知ってる？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89795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sz="8000" dirty="0">
                <a:solidFill>
                  <a:schemeClr val="accent1"/>
                </a:solidFill>
              </a:rPr>
              <a:t>Agile</a:t>
            </a:r>
            <a:r>
              <a:rPr kumimoji="1" lang="ja-JP" altLang="en-US" sz="8000" dirty="0"/>
              <a:t>→すばやい</a:t>
            </a:r>
            <a:endParaRPr lang="en-US" altLang="ja-JP" sz="8000" dirty="0"/>
          </a:p>
          <a:p>
            <a:pPr marL="0" indent="0">
              <a:buNone/>
            </a:pPr>
            <a:r>
              <a:rPr kumimoji="1" lang="ja-JP" altLang="en-US" sz="8000" dirty="0">
                <a:solidFill>
                  <a:schemeClr val="accent1"/>
                </a:solidFill>
              </a:rPr>
              <a:t>開発</a:t>
            </a:r>
            <a:r>
              <a:rPr kumimoji="1" lang="ja-JP" altLang="en-US" sz="8000" dirty="0"/>
              <a:t>→制作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144043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8000" dirty="0">
                <a:solidFill>
                  <a:schemeClr val="accent3"/>
                </a:solidFill>
              </a:rPr>
              <a:t>短い</a:t>
            </a:r>
            <a:r>
              <a:rPr kumimoji="1" lang="ja-JP" altLang="en-US" sz="8000" dirty="0"/>
              <a:t>開発期間で</a:t>
            </a:r>
            <a:endParaRPr kumimoji="1" lang="en-US" altLang="ja-JP" sz="8000" dirty="0"/>
          </a:p>
          <a:p>
            <a:pPr marL="0" indent="0">
              <a:buNone/>
            </a:pPr>
            <a:r>
              <a:rPr lang="ja-JP" altLang="en-US" sz="8000" dirty="0"/>
              <a:t>最大限の</a:t>
            </a:r>
            <a:r>
              <a:rPr lang="ja-JP" altLang="en-US" sz="8000" dirty="0">
                <a:solidFill>
                  <a:schemeClr val="accent3"/>
                </a:solidFill>
              </a:rPr>
              <a:t>成果</a:t>
            </a:r>
            <a:r>
              <a:rPr lang="ja-JP" altLang="en-US" sz="8000" dirty="0"/>
              <a:t>を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2598132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540E3A-51BF-474F-AC2C-D650313A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タスク管理について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FC2A4B-117F-49CC-B855-D2719B078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sz="8000" dirty="0">
                <a:solidFill>
                  <a:schemeClr val="accent1"/>
                </a:solidFill>
              </a:rPr>
              <a:t>Web</a:t>
            </a:r>
            <a:r>
              <a:rPr lang="ja-JP" altLang="en-US" sz="8000" dirty="0">
                <a:solidFill>
                  <a:schemeClr val="accent1"/>
                </a:solidFill>
              </a:rPr>
              <a:t>系プログラマー</a:t>
            </a:r>
            <a:r>
              <a:rPr lang="ja-JP" altLang="en-US" sz="8000" dirty="0"/>
              <a:t>の</a:t>
            </a:r>
            <a:r>
              <a:rPr lang="ja-JP" altLang="en-US" sz="8000" dirty="0">
                <a:solidFill>
                  <a:schemeClr val="accent3"/>
                </a:solidFill>
              </a:rPr>
              <a:t>大好物</a:t>
            </a:r>
            <a:endParaRPr lang="en-US" altLang="ja-JP" sz="8000" dirty="0">
              <a:solidFill>
                <a:schemeClr val="accent3"/>
              </a:solidFill>
            </a:endParaRPr>
          </a:p>
          <a:p>
            <a:pPr marL="0" indent="0">
              <a:buNone/>
            </a:pPr>
            <a:r>
              <a:rPr kumimoji="1" lang="ja-JP" altLang="en-US" sz="8000" dirty="0"/>
              <a:t>今回は動画制作に</a:t>
            </a:r>
            <a:endParaRPr kumimoji="1" lang="en-US" altLang="ja-JP" sz="8000" dirty="0"/>
          </a:p>
          <a:p>
            <a:pPr marL="0" indent="0">
              <a:buNone/>
            </a:pPr>
            <a:r>
              <a:rPr lang="ja-JP" altLang="en-US" sz="8000" dirty="0">
                <a:solidFill>
                  <a:schemeClr val="accent3"/>
                </a:solidFill>
              </a:rPr>
              <a:t>応用</a:t>
            </a:r>
            <a:r>
              <a:rPr lang="ja-JP" altLang="en-US" sz="8000" dirty="0"/>
              <a:t>するよ</a:t>
            </a:r>
            <a:endParaRPr kumimoji="1" lang="en-US" altLang="ja-JP" sz="8000" dirty="0"/>
          </a:p>
        </p:txBody>
      </p:sp>
    </p:spTree>
    <p:extLst>
      <p:ext uri="{BB962C8B-B14F-4D97-AF65-F5344CB8AC3E}">
        <p14:creationId xmlns:p14="http://schemas.microsoft.com/office/powerpoint/2010/main" val="32676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料理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4352070_TF02787942.potx" id="{F8B9C25E-3F21-4628-BDCC-D85AAEB2B1A4}" vid="{9118CDC5-6838-4DCC-A727-EF92CB72DE36}"/>
    </a:ext>
  </a:extLst>
</a:theme>
</file>

<file path=ppt/theme/theme2.xml><?xml version="1.0" encoding="utf-8"?>
<a:theme xmlns:a="http://schemas.openxmlformats.org/drawingml/2006/main" name="Office テーマ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700CCB-20BA-4760-AB9F-AC3B63ED32E0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生鮮食品のプレゼンテーション (ワイド画面)</Template>
  <TotalTime>77</TotalTime>
  <Words>686</Words>
  <Application>Microsoft Office PowerPoint</Application>
  <PresentationFormat>ユーザー設定</PresentationFormat>
  <Paragraphs>201</Paragraphs>
  <Slides>43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43</vt:i4>
      </vt:variant>
    </vt:vector>
  </HeadingPairs>
  <TitlesOfParts>
    <vt:vector size="49" baseType="lpstr">
      <vt:lpstr>ＭＳ ゴシック</vt:lpstr>
      <vt:lpstr>MS Mincho</vt:lpstr>
      <vt:lpstr>MS Mincho</vt:lpstr>
      <vt:lpstr>Arial</vt:lpstr>
      <vt:lpstr>Constantia</vt:lpstr>
      <vt:lpstr>料理 16x9</vt:lpstr>
      <vt:lpstr>よっしゃやるで</vt:lpstr>
      <vt:lpstr>情弱でも分かるTrello入門</vt:lpstr>
      <vt:lpstr>アジェンダ</vt:lpstr>
      <vt:lpstr>アジェンダ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タスク管理について</vt:lpstr>
      <vt:lpstr>アジェンダ</vt:lpstr>
      <vt:lpstr>タスク管理ツール</vt:lpstr>
      <vt:lpstr>タスク管理ツール</vt:lpstr>
      <vt:lpstr>タスク管理ツール</vt:lpstr>
      <vt:lpstr>タスク管理ツール</vt:lpstr>
      <vt:lpstr>タスク管理ツール</vt:lpstr>
      <vt:lpstr>アジェンダ</vt:lpstr>
      <vt:lpstr>Trelloとは</vt:lpstr>
      <vt:lpstr>Trelloとは</vt:lpstr>
      <vt:lpstr>Trelloとは</vt:lpstr>
      <vt:lpstr>PowerPoint プレゼンテーション</vt:lpstr>
      <vt:lpstr>PowerPoint プレゼンテーション</vt:lpstr>
      <vt:lpstr>PowerPoint プレゼンテーション</vt:lpstr>
      <vt:lpstr>アジェンダ</vt:lpstr>
      <vt:lpstr>基本的な使い方</vt:lpstr>
      <vt:lpstr>基本的な使い方</vt:lpstr>
      <vt:lpstr>アジェンダ</vt:lpstr>
      <vt:lpstr>今回の活用例</vt:lpstr>
      <vt:lpstr>PowerPoint プレゼンテーション</vt:lpstr>
      <vt:lpstr>アジェンダ</vt:lpstr>
      <vt:lpstr>Trelloの弱点</vt:lpstr>
      <vt:lpstr>Trelloの弱点</vt:lpstr>
      <vt:lpstr>アジェンダ</vt:lpstr>
      <vt:lpstr>がんばろう！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情弱でも分かるTrello入門</dc:title>
  <dc:creator>． ．</dc:creator>
  <cp:lastModifiedBy>末田 貴一</cp:lastModifiedBy>
  <cp:revision>9</cp:revision>
  <dcterms:created xsi:type="dcterms:W3CDTF">2018-04-24T15:28:17Z</dcterms:created>
  <dcterms:modified xsi:type="dcterms:W3CDTF">2018-04-25T01:30:45Z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